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42</c:v>
                </c:pt>
                <c:pt idx="1">
                  <c:v>41</c:v>
                </c:pt>
                <c:pt idx="2">
                  <c:v>46</c:v>
                </c:pt>
                <c:pt idx="3">
                  <c:v>41</c:v>
                </c:pt>
                <c:pt idx="4">
                  <c:v>43</c:v>
                </c:pt>
                <c:pt idx="5">
                  <c:v>49</c:v>
                </c:pt>
                <c:pt idx="6">
                  <c:v>50</c:v>
                </c:pt>
                <c:pt idx="7">
                  <c:v>45</c:v>
                </c:pt>
                <c:pt idx="8">
                  <c:v>43</c:v>
                </c:pt>
                <c:pt idx="9">
                  <c:v>41</c:v>
                </c:pt>
                <c:pt idx="10">
                  <c:v>42</c:v>
                </c:pt>
                <c:pt idx="11">
                  <c:v>44</c:v>
                </c:pt>
                <c:pt idx="12">
                  <c:v>40</c:v>
                </c:pt>
                <c:pt idx="13">
                  <c:v>47</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25</c:v>
                </c:pt>
                <c:pt idx="1">
                  <c:v>34</c:v>
                </c:pt>
                <c:pt idx="2">
                  <c:v>26</c:v>
                </c:pt>
                <c:pt idx="3">
                  <c:v>32</c:v>
                </c:pt>
                <c:pt idx="4">
                  <c:v>26</c:v>
                </c:pt>
                <c:pt idx="5">
                  <c:v>25</c:v>
                </c:pt>
                <c:pt idx="6">
                  <c:v>27</c:v>
                </c:pt>
                <c:pt idx="7">
                  <c:v>28</c:v>
                </c:pt>
                <c:pt idx="8">
                  <c:v>35</c:v>
                </c:pt>
                <c:pt idx="9">
                  <c:v>32</c:v>
                </c:pt>
                <c:pt idx="10">
                  <c:v>26</c:v>
                </c:pt>
                <c:pt idx="11">
                  <c:v>26</c:v>
                </c:pt>
                <c:pt idx="12">
                  <c:v>26</c:v>
                </c:pt>
                <c:pt idx="13">
                  <c:v>30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48</c:v>
                </c:pt>
                <c:pt idx="2">
                  <c:v>46</c:v>
                </c:pt>
                <c:pt idx="3">
                  <c:v>48</c:v>
                </c:pt>
                <c:pt idx="4">
                  <c:v>42</c:v>
                </c:pt>
                <c:pt idx="5">
                  <c:v>48</c:v>
                </c:pt>
                <c:pt idx="6">
                  <c:v>40</c:v>
                </c:pt>
                <c:pt idx="7">
                  <c:v>42</c:v>
                </c:pt>
                <c:pt idx="8">
                  <c:v>41</c:v>
                </c:pt>
                <c:pt idx="9">
                  <c:v>43</c:v>
                </c:pt>
                <c:pt idx="10">
                  <c:v>48</c:v>
                </c:pt>
                <c:pt idx="11">
                  <c:v>40</c:v>
                </c:pt>
                <c:pt idx="12">
                  <c:v>44</c:v>
                </c:pt>
                <c:pt idx="13">
                  <c:v>47</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25</c:v>
                </c:pt>
                <c:pt idx="2">
                  <c:v>25</c:v>
                </c:pt>
                <c:pt idx="3">
                  <c:v>33</c:v>
                </c:pt>
                <c:pt idx="4">
                  <c:v>34</c:v>
                </c:pt>
                <c:pt idx="5">
                  <c:v>27</c:v>
                </c:pt>
                <c:pt idx="6">
                  <c:v>32</c:v>
                </c:pt>
                <c:pt idx="7">
                  <c:v>30</c:v>
                </c:pt>
                <c:pt idx="8">
                  <c:v>35</c:v>
                </c:pt>
                <c:pt idx="9">
                  <c:v>26</c:v>
                </c:pt>
                <c:pt idx="10">
                  <c:v>35</c:v>
                </c:pt>
                <c:pt idx="11">
                  <c:v>32</c:v>
                </c:pt>
                <c:pt idx="12">
                  <c:v>35</c:v>
                </c:pt>
                <c:pt idx="13">
                  <c:v>29</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46</c:v>
                </c:pt>
                <c:pt idx="1">
                  <c:v>40</c:v>
                </c:pt>
                <c:pt idx="2">
                  <c:v>46</c:v>
                </c:pt>
                <c:pt idx="3">
                  <c:v>48</c:v>
                </c:pt>
                <c:pt idx="4">
                  <c:v>45</c:v>
                </c:pt>
                <c:pt idx="5">
                  <c:v>47</c:v>
                </c:pt>
                <c:pt idx="6">
                  <c:v>45</c:v>
                </c:pt>
                <c:pt idx="7">
                  <c:v>50</c:v>
                </c:pt>
                <c:pt idx="8">
                  <c:v>48</c:v>
                </c:pt>
                <c:pt idx="9">
                  <c:v>42</c:v>
                </c:pt>
                <c:pt idx="10">
                  <c:v>49</c:v>
                </c:pt>
                <c:pt idx="11">
                  <c:v>43</c:v>
                </c:pt>
                <c:pt idx="12">
                  <c:v>50</c:v>
                </c:pt>
                <c:pt idx="13">
                  <c:v>44</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35</c:v>
                </c:pt>
                <c:pt idx="1">
                  <c:v>26</c:v>
                </c:pt>
                <c:pt idx="2">
                  <c:v>31</c:v>
                </c:pt>
                <c:pt idx="3">
                  <c:v>26</c:v>
                </c:pt>
                <c:pt idx="4">
                  <c:v>26</c:v>
                </c:pt>
                <c:pt idx="5">
                  <c:v>28</c:v>
                </c:pt>
                <c:pt idx="6">
                  <c:v>29</c:v>
                </c:pt>
                <c:pt idx="7">
                  <c:v>31</c:v>
                </c:pt>
                <c:pt idx="8">
                  <c:v>28</c:v>
                </c:pt>
                <c:pt idx="9">
                  <c:v>33</c:v>
                </c:pt>
                <c:pt idx="10">
                  <c:v>32</c:v>
                </c:pt>
                <c:pt idx="11">
                  <c:v>30</c:v>
                </c:pt>
                <c:pt idx="12">
                  <c:v>32</c:v>
                </c:pt>
                <c:pt idx="13">
                  <c:v>35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12</c:v>
                </c:pt>
                <c:pt idx="1">
                  <c:v>18</c:v>
                </c:pt>
                <c:pt idx="2">
                  <c:v>25</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Technology: Machine Learning, Natural Language Processing (Speech Recognition, Text Analytics)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anticipated to witness significant growth from 2019-2032. Expected to grow at a Compound Annual Growth Rate (CAGR) of 4% during the forecast period, the market is projected to reach a valuation of $120.9 billion by 2032, up from $90 billion in 2019. This growth can be attributed to factors such as increasing demand for educational toys and the rapid expansion of online retail platforms. Despite experiencing a temporary dip in 2020 due to the onset of COVID-19, the market rebounded in 2021, indicating its resilience. Key players in the market are expected to capitalise on these trends, further bolstering the market's growth.</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111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1111</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Technology and Innovation: Increasing technological advancements and emerging innovation in toys are key enablers in the global toy market. The rise of smart toys, incorporating AI and IoT elements, appeals to tech-savvy parents and children, enhancing interaction and learning capabilities. More educational institutions are adopting advanced learning toys, further driving demand. Tech companies are increasingly collaborating with toy manufacturers, setting a futuristic scope for the market.
Increased Disposable Income and Spending: The significant growth in disposable income across the globe, particularly in emerging economies, has led to a rise in consumer spending on toys. A growing emphasis on the role of toys in the educational and cognitive development of children has driven the toy market. Furthermore, the rise in nuclear families has led to increased spending per child, enhancing the demand for innovative and high-quality toys.</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111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1111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Toy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has massively transformed through the expanding technology industry. Innovations like Artificial Intelligence (AI), Augmented Reality (AR), and IoT (Internet of Things) have led to the development of intelligent and interactive toys. These high-tech toys offer immersive play experiences and inspire creativity among children, resulting in increased market demand. Tech toy startups have also proliferated with unique and innovative products, further diversifying the toy market and driving its growth.
Additionally, advancements in technology have revolutionized the marketing and distribution channels of the toy industry. E-commerce platforms have created a global marketplace, facilitating wider reach and access to diverse products. Social media platforms serve as effective marketing tools, influencing purchase decisions and trends. Moreover, technology allows for improved safety standards and quality control in toy production. Thus, the emerging technology sector significantly contributes to the expansion and evolution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High initial investment and setup costs are among the major challenges hindering the growth of the global toy market. These costs include logistics, labor, raw materials, regulations and compliance, production technology, Quality Assurance, and marketing. High investment restricts the entry of potential new businesses into the market and stifish the competitive environment. For those who can afford the initial cost, there is a high financial risk if the toys do not sell as anticipated, considering the unpredictable nature of consumer preferences.
Additionally, setup costs including the purchase of advanced machinery and technologies for toy production are significant. The global toy industry is evolving rapidly with a direct digital impact, thus requiring investment in IoT, robotics, 3D printing, and AI. Also, regulatory requirements for safety standard compliances of toys increase the cost. These steep initial costs inevitably transfer to retail prices, making the toys less affordable. This situation is causing lower market penetration, thus considerably affecting the overall growth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Playtime Worldwide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New York, USA</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18</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 - 50+ countries</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1995</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Playtime Worldwide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1995</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New York, USA</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 (NYSE: TECH)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25</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www.example.com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Playtime Worldwide is a leading global provider in the Global Toy Market market, offering innovative solutions that drive digital transformation across industries. With over 25 years of experience, the company has established itself as a trusted partner for organizations seeking to leverage cutting-edge technology. The company's comprehensive portfolio includes advanced analytics, cloud solutions, and enterprise software that enable businesses to optimize operations and achieve sustainable growth. Through continuous innovation and strategic partnerships, Playtime Worldwide maintains its position at the forefront of technological advancement, serving thousands of clients worldwide.</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Advanced Technology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Playtime Worldwide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Playtime Worldwide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Playtime Worldwide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Playtime Worldwide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Calibri"/>
                        </a:defRPr>
                      </a:pPr>
                      <a:r>
                        <a:t>1. Introduction</a:t>
                      </a:r>
                    </a:p>
                  </a:txBody>
                  <a:tcPr>
                    <a:noFill/>
                    <a:lnL>
                      <a:noFill/>
                    </a:lnL>
                    <a:lnR>
                      <a:noFill/>
                    </a:lnR>
                    <a:lnT>
                      <a:noFill/>
                    </a:lnT>
                    <a:lnB>
                      <a:noFill/>
                    </a:lnB>
                  </a:tcPr>
                </a:tc>
                <a:tc>
                  <a:txBody>
                    <a:bodyPr/>
                    <a:lstStyle/>
                    <a:p>
                      <a:pPr>
                        <a:defRPr sz="1100" b="0">
                          <a:solidFill>
                            <a:srgbClr val="000000"/>
                          </a:solidFill>
                          <a:latin typeface="Calibri"/>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Calibri"/>
                        </a:defRPr>
                      </a:pPr>
                      <a:r>
                        <a:t>          1.1. Objectives of the Study</a:t>
                      </a:r>
                    </a:p>
                  </a:txBody>
                  <a:tcPr>
                    <a:noFill/>
                    <a:lnL>
                      <a:noFill/>
                    </a:lnL>
                    <a:lnR>
                      <a:noFill/>
                    </a:lnR>
                    <a:lnT>
                      <a:noFill/>
                    </a:lnT>
                    <a:lnB>
                      <a:noFill/>
                    </a:lnB>
                  </a:tcPr>
                </a:tc>
                <a:tc>
                  <a:txBody>
                    <a:bodyPr/>
                    <a:lstStyle/>
                    <a:p>
                      <a:pPr>
                        <a:defRPr sz="1100" b="0">
                          <a:solidFill>
                            <a:srgbClr val="000000"/>
                          </a:solidFill>
                          <a:latin typeface="Calibri"/>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Calibri"/>
                        </a:defRPr>
                      </a:pPr>
                      <a:r>
                        <a:t>          1.2. Market Definition &amp; Scope</a:t>
                      </a:r>
                    </a:p>
                  </a:txBody>
                  <a:tcPr>
                    <a:noFill/>
                    <a:lnL>
                      <a:noFill/>
                    </a:lnL>
                    <a:lnR>
                      <a:noFill/>
                    </a:lnR>
                    <a:lnT>
                      <a:noFill/>
                    </a:lnT>
                    <a:lnB>
                      <a:noFill/>
                    </a:lnB>
                  </a:tcPr>
                </a:tc>
                <a:tc>
                  <a:txBody>
                    <a:bodyPr/>
                    <a:lstStyle/>
                    <a:p>
                      <a:pPr>
                        <a:defRPr sz="1100" b="0">
                          <a:solidFill>
                            <a:srgbClr val="000000"/>
                          </a:solidFill>
                          <a:latin typeface="Calibri"/>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Calibri"/>
                        </a:defRPr>
                      </a:pPr>
                      <a:r>
                        <a:t>2. Research Methodology</a:t>
                      </a:r>
                    </a:p>
                  </a:txBody>
                  <a:tcPr>
                    <a:noFill/>
                    <a:lnL>
                      <a:noFill/>
                    </a:lnL>
                    <a:lnR>
                      <a:noFill/>
                    </a:lnR>
                    <a:lnT>
                      <a:noFill/>
                    </a:lnT>
                    <a:lnB>
                      <a:noFill/>
                    </a:lnB>
                  </a:tcPr>
                </a:tc>
                <a:tc>
                  <a:txBody>
                    <a:bodyPr/>
                    <a:lstStyle/>
                    <a:p>
                      <a:pPr>
                        <a:defRPr sz="1100" b="0">
                          <a:solidFill>
                            <a:srgbClr val="000000"/>
                          </a:solidFill>
                          <a:latin typeface="Calibri"/>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Calibri"/>
                        </a:defRPr>
                      </a:pPr>
                      <a:r>
                        <a:t>          2.1. Research Process</a:t>
                      </a:r>
                    </a:p>
                  </a:txBody>
                  <a:tcPr>
                    <a:noFill/>
                    <a:lnL>
                      <a:noFill/>
                    </a:lnL>
                    <a:lnR>
                      <a:noFill/>
                    </a:lnR>
                    <a:lnT>
                      <a:noFill/>
                    </a:lnT>
                    <a:lnB>
                      <a:noFill/>
                    </a:lnB>
                  </a:tcPr>
                </a:tc>
                <a:tc>
                  <a:txBody>
                    <a:bodyPr/>
                    <a:lstStyle/>
                    <a:p>
                      <a:pPr>
                        <a:defRPr sz="1100" b="0">
                          <a:solidFill>
                            <a:srgbClr val="000000"/>
                          </a:solidFill>
                          <a:latin typeface="Calibri"/>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Calibri"/>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Calibri"/>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Calibri"/>
                        </a:defRPr>
                      </a:pPr>
                      <a:r>
                        <a:t>          2.3. Market Size Estimation Methods</a:t>
                      </a:r>
                    </a:p>
                  </a:txBody>
                  <a:tcPr>
                    <a:noFill/>
                    <a:lnL>
                      <a:noFill/>
                    </a:lnL>
                    <a:lnR>
                      <a:noFill/>
                    </a:lnR>
                    <a:lnT>
                      <a:noFill/>
                    </a:lnT>
                    <a:lnB>
                      <a:noFill/>
                    </a:lnB>
                  </a:tcPr>
                </a:tc>
                <a:tc>
                  <a:txBody>
                    <a:bodyPr/>
                    <a:lstStyle/>
                    <a:p>
                      <a:pPr>
                        <a:defRPr sz="1100" b="0">
                          <a:solidFill>
                            <a:srgbClr val="000000"/>
                          </a:solidFill>
                          <a:latin typeface="Calibri"/>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Calibri"/>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Calibri"/>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Calibri"/>
                        </a:defRPr>
                      </a:pPr>
                      <a:r>
                        <a:t>3. Executive Summary</a:t>
                      </a:r>
                    </a:p>
                  </a:txBody>
                  <a:tcPr>
                    <a:noFill/>
                    <a:lnL>
                      <a:noFill/>
                    </a:lnL>
                    <a:lnR>
                      <a:noFill/>
                    </a:lnR>
                    <a:lnT>
                      <a:noFill/>
                    </a:lnT>
                    <a:lnB>
                      <a:noFill/>
                    </a:lnB>
                  </a:tcPr>
                </a:tc>
                <a:tc>
                  <a:txBody>
                    <a:bodyPr/>
                    <a:lstStyle/>
                    <a:p>
                      <a:pPr>
                        <a:defRPr sz="1100" b="0">
                          <a:solidFill>
                            <a:srgbClr val="000000"/>
                          </a:solidFill>
                          <a:latin typeface="Calibri"/>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Calibri"/>
                        </a:defRPr>
                      </a:pPr>
                      <a:r>
                        <a:t>          3.1. Global Market Outlook</a:t>
                      </a:r>
                    </a:p>
                  </a:txBody>
                  <a:tcPr>
                    <a:noFill/>
                    <a:lnL>
                      <a:noFill/>
                    </a:lnL>
                    <a:lnR>
                      <a:noFill/>
                    </a:lnR>
                    <a:lnT>
                      <a:noFill/>
                    </a:lnT>
                    <a:lnB>
                      <a:noFill/>
                    </a:lnB>
                  </a:tcPr>
                </a:tc>
                <a:tc>
                  <a:txBody>
                    <a:bodyPr/>
                    <a:lstStyle/>
                    <a:p>
                      <a:pPr>
                        <a:defRPr sz="1100" b="0">
                          <a:solidFill>
                            <a:srgbClr val="000000"/>
                          </a:solidFill>
                          <a:latin typeface="Calibri"/>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Calibri"/>
                        </a:defRPr>
                      </a:pPr>
                      <a:r>
                        <a:t>          3.2. Key Market Highlights</a:t>
                      </a:r>
                    </a:p>
                  </a:txBody>
                  <a:tcPr>
                    <a:noFill/>
                    <a:lnL>
                      <a:noFill/>
                    </a:lnL>
                    <a:lnR>
                      <a:noFill/>
                    </a:lnR>
                    <a:lnT>
                      <a:noFill/>
                    </a:lnT>
                    <a:lnB>
                      <a:noFill/>
                    </a:lnB>
                  </a:tcPr>
                </a:tc>
                <a:tc>
                  <a:txBody>
                    <a:bodyPr/>
                    <a:lstStyle/>
                    <a:p>
                      <a:pPr>
                        <a:defRPr sz="1100" b="0">
                          <a:solidFill>
                            <a:srgbClr val="000000"/>
                          </a:solidFill>
                          <a:latin typeface="Calibri"/>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Calibri"/>
                        </a:defRPr>
                      </a:pPr>
                      <a:r>
                        <a:t>          3.3. Segmental Overview</a:t>
                      </a:r>
                    </a:p>
                  </a:txBody>
                  <a:tcPr>
                    <a:noFill/>
                    <a:lnL>
                      <a:noFill/>
                    </a:lnL>
                    <a:lnR>
                      <a:noFill/>
                    </a:lnR>
                    <a:lnT>
                      <a:noFill/>
                    </a:lnT>
                    <a:lnB>
                      <a:noFill/>
                    </a:lnB>
                  </a:tcPr>
                </a:tc>
                <a:tc>
                  <a:txBody>
                    <a:bodyPr/>
                    <a:lstStyle/>
                    <a:p>
                      <a:pPr>
                        <a:defRPr sz="1100" b="0">
                          <a:solidFill>
                            <a:srgbClr val="000000"/>
                          </a:solidFill>
                          <a:latin typeface="Calibri"/>
                        </a:defRPr>
                      </a:pPr>
                      <a:r>
                        <a:t>          5.6. PESTEL Analysis</a:t>
                      </a:r>
                    </a:p>
                  </a:txBody>
                  <a:tcPr>
                    <a:noFill/>
                    <a:lnL>
                      <a:noFill/>
                    </a:lnL>
                    <a:lnR>
                      <a:noFill/>
                    </a:lnR>
                    <a:lnT>
                      <a:noFill/>
                    </a:lnT>
                    <a:lnB>
                      <a:noFill/>
                    </a:lnB>
                  </a:tcPr>
                </a:tc>
              </a:tr>
              <a:tr h="297180">
                <a:tc>
                  <a:txBody>
                    <a:bodyPr/>
                    <a:lstStyle/>
                    <a:p>
                      <a:pPr>
                        <a:defRPr sz="1100" b="0">
                          <a:solidFill>
                            <a:srgbClr val="000000"/>
                          </a:solidFill>
                          <a:latin typeface="Calibri"/>
                        </a:defRPr>
                      </a:pPr>
                      <a:r>
                        <a:t>          3.4. Competition Overview</a:t>
                      </a:r>
                    </a:p>
                  </a:txBody>
                  <a:tcPr>
                    <a:noFill/>
                    <a:lnL>
                      <a:noFill/>
                    </a:lnL>
                    <a:lnR>
                      <a:noFill/>
                    </a:lnR>
                    <a:lnT>
                      <a:noFill/>
                    </a:lnT>
                    <a:lnB>
                      <a:noFill/>
                    </a:lnB>
                  </a:tcPr>
                </a:tc>
                <a:tc>
                  <a:txBody>
                    <a:bodyPr/>
                    <a:lstStyle/>
                    <a:p>
                      <a:pPr>
                        <a:defRPr sz="1100" b="0">
                          <a:solidFill>
                            <a:srgbClr val="000000"/>
                          </a:solidFill>
                          <a:latin typeface="Calibri"/>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Calibri"/>
                        </a:defRPr>
                      </a:pPr>
                      <a:r>
                        <a:t>4. Market Dynamics &amp; Outlook</a:t>
                      </a:r>
                    </a:p>
                  </a:txBody>
                  <a:tcPr>
                    <a:noFill/>
                    <a:lnL>
                      <a:noFill/>
                    </a:lnL>
                    <a:lnR>
                      <a:noFill/>
                    </a:lnR>
                    <a:lnT>
                      <a:noFill/>
                    </a:lnT>
                    <a:lnB>
                      <a:noFill/>
                    </a:lnB>
                  </a:tcPr>
                </a:tc>
                <a:tc>
                  <a:txBody>
                    <a:bodyPr/>
                    <a:lstStyle/>
                    <a:p>
                      <a:pPr>
                        <a:defRPr sz="1100" b="0">
                          <a:solidFill>
                            <a:srgbClr val="000000"/>
                          </a:solidFill>
                          <a:latin typeface="Calibri"/>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Calibri"/>
                        </a:defRPr>
                      </a:pPr>
                      <a:r>
                        <a:t>          4.1. Macro-Economic Indicators​</a:t>
                      </a:r>
                    </a:p>
                  </a:txBody>
                  <a:tcPr>
                    <a:noFill/>
                    <a:lnL>
                      <a:noFill/>
                    </a:lnL>
                    <a:lnR>
                      <a:noFill/>
                    </a:lnR>
                    <a:lnT>
                      <a:noFill/>
                    </a:lnT>
                    <a:lnB>
                      <a:noFill/>
                    </a:lnB>
                  </a:tcPr>
                </a:tc>
                <a:tc>
                  <a:txBody>
                    <a:bodyPr/>
                    <a:lstStyle/>
                    <a:p>
                      <a:pPr>
                        <a:defRPr sz="1100" b="0">
                          <a:solidFill>
                            <a:srgbClr val="000000"/>
                          </a:solidFill>
                          <a:latin typeface="Calibri"/>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Calibri"/>
                        </a:defRPr>
                      </a:pPr>
                      <a:r>
                        <a:t>          4.2. Drivers &amp; Opportunitiess</a:t>
                      </a:r>
                    </a:p>
                  </a:txBody>
                  <a:tcPr>
                    <a:noFill/>
                    <a:lnL>
                      <a:noFill/>
                    </a:lnL>
                    <a:lnR>
                      <a:noFill/>
                    </a:lnR>
                    <a:lnT>
                      <a:noFill/>
                    </a:lnT>
                    <a:lnB>
                      <a:noFill/>
                    </a:lnB>
                  </a:tcPr>
                </a:tc>
                <a:tc>
                  <a:txBody>
                    <a:bodyPr/>
                    <a:lstStyle/>
                    <a:p>
                      <a:pPr>
                        <a:defRPr sz="1100" b="0">
                          <a:solidFill>
                            <a:srgbClr val="000000"/>
                          </a:solidFill>
                          <a:latin typeface="Calibri"/>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Calibri"/>
                        </a:defRPr>
                      </a:pPr>
                      <a:r>
                        <a:t>          4.3. Restraints &amp; Challenges</a:t>
                      </a:r>
                    </a:p>
                  </a:txBody>
                  <a:tcPr>
                    <a:noFill/>
                    <a:lnL>
                      <a:noFill/>
                    </a:lnL>
                    <a:lnR>
                      <a:noFill/>
                    </a:lnR>
                    <a:lnT>
                      <a:noFill/>
                    </a:lnT>
                    <a:lnB>
                      <a:noFill/>
                    </a:lnB>
                  </a:tcPr>
                </a:tc>
                <a:tc>
                  <a:txBody>
                    <a:bodyPr/>
                    <a:lstStyle/>
                    <a:p>
                      <a:pPr>
                        <a:defRPr sz="1100" b="0">
                          <a:solidFill>
                            <a:srgbClr val="000000"/>
                          </a:solidFill>
                          <a:latin typeface="Calibri"/>
                        </a:defRPr>
                      </a:pPr>
                      <a:r>
                        <a:t>          5.11. km1</a:t>
                      </a:r>
                    </a:p>
                  </a:txBody>
                  <a:tcPr>
                    <a:noFill/>
                    <a:lnL>
                      <a:noFill/>
                    </a:lnL>
                    <a:lnR>
                      <a:noFill/>
                    </a:lnR>
                    <a:lnT>
                      <a:noFill/>
                    </a:lnT>
                    <a:lnB>
                      <a:noFill/>
                    </a:lnB>
                  </a:tcPr>
                </a:tc>
              </a:tr>
              <a:tr h="297180">
                <a:tc>
                  <a:txBody>
                    <a:bodyPr/>
                    <a:lstStyle/>
                    <a:p>
                      <a:pPr>
                        <a:defRPr sz="1100" b="0">
                          <a:solidFill>
                            <a:srgbClr val="000000"/>
                          </a:solidFill>
                          <a:latin typeface="Calibri"/>
                        </a:defRPr>
                      </a:pPr>
                      <a:r>
                        <a:t>          4.4. Supply Side Trends</a:t>
                      </a:r>
                    </a:p>
                  </a:txBody>
                  <a:tcPr>
                    <a:noFill/>
                    <a:lnL>
                      <a:noFill/>
                    </a:lnL>
                    <a:lnR>
                      <a:noFill/>
                    </a:lnR>
                    <a:lnT>
                      <a:noFill/>
                    </a:lnT>
                    <a:lnB>
                      <a:noFill/>
                    </a:lnB>
                  </a:tcPr>
                </a:tc>
                <a:tc>
                  <a:txBody>
                    <a:bodyPr/>
                    <a:lstStyle/>
                    <a:p>
                      <a:pPr>
                        <a:defRPr sz="1100" b="0">
                          <a:solidFill>
                            <a:srgbClr val="000000"/>
                          </a:solidFill>
                          <a:latin typeface="Calibri"/>
                        </a:defRPr>
                      </a:pPr>
                      <a:r>
                        <a:t>          5.12. km2</a:t>
                      </a:r>
                    </a:p>
                  </a:txBody>
                  <a:tcPr>
                    <a:noFill/>
                    <a:lnL>
                      <a:noFill/>
                    </a:lnL>
                    <a:lnR>
                      <a:noFill/>
                    </a:lnR>
                    <a:lnT>
                      <a:noFill/>
                    </a:lnT>
                    <a:lnB>
                      <a:noFill/>
                    </a:lnB>
                  </a:tcPr>
                </a:tc>
              </a:tr>
              <a:tr h="297180">
                <a:tc>
                  <a:txBody>
                    <a:bodyPr/>
                    <a:lstStyle/>
                    <a:p>
                      <a:pPr>
                        <a:defRPr sz="1100" b="0">
                          <a:solidFill>
                            <a:srgbClr val="000000"/>
                          </a:solidFill>
                          <a:latin typeface="Calibri"/>
                        </a:defRPr>
                      </a:pPr>
                      <a:r>
                        <a:t>          4.5. Demand Side Trends</a:t>
                      </a:r>
                    </a:p>
                  </a:txBody>
                  <a:tcPr>
                    <a:noFill/>
                    <a:lnL>
                      <a:noFill/>
                    </a:lnL>
                    <a:lnR>
                      <a:noFill/>
                    </a:lnR>
                    <a:lnT>
                      <a:noFill/>
                    </a:lnT>
                    <a:lnB>
                      <a:noFill/>
                    </a:lnB>
                  </a:tcPr>
                </a:tc>
                <a:tc>
                  <a:txBody>
                    <a:bodyPr/>
                    <a:lstStyle/>
                    <a:p>
                      <a:pPr>
                        <a:defRPr sz="1100" b="1">
                          <a:solidFill>
                            <a:srgbClr val="7030A0"/>
                          </a:solidFill>
                          <a:latin typeface="Calibri"/>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Calibri"/>
                        </a:defRPr>
                      </a:pPr>
                      <a:r>
                        <a:t>          4.6. Porter's Analysis &amp; Impact</a:t>
                      </a:r>
                    </a:p>
                  </a:txBody>
                  <a:tcPr>
                    <a:noFill/>
                    <a:lnL>
                      <a:noFill/>
                    </a:lnL>
                    <a:lnR>
                      <a:noFill/>
                    </a:lnR>
                    <a:lnT>
                      <a:noFill/>
                    </a:lnT>
                    <a:lnB>
                      <a:noFill/>
                    </a:lnB>
                  </a:tcPr>
                </a:tc>
                <a:tc>
                  <a:txBody>
                    <a:bodyPr/>
                    <a:lstStyle/>
                    <a:p>
                      <a:pPr>
                        <a:defRPr sz="1100" b="0">
                          <a:solidFill>
                            <a:srgbClr val="000000"/>
                          </a:solidFill>
                          <a:latin typeface="Calibri"/>
                        </a:defRPr>
                      </a:pPr>
                      <a:r>
                        <a:t>          6.1. Machine Learning</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Calibri"/>
                        </a:defRPr>
                      </a:pPr>
                      <a:r>
                        <a:t>          6.2. Natural Language Processing</a:t>
                      </a:r>
                    </a:p>
                  </a:txBody>
                  <a:tcPr>
                    <a:noFill/>
                    <a:lnL>
                      <a:noFill/>
                    </a:lnL>
                    <a:lnR>
                      <a:noFill/>
                    </a:lnR>
                    <a:lnT>
                      <a:noFill/>
                    </a:lnT>
                    <a:lnB>
                      <a:noFill/>
                    </a:lnB>
                  </a:tcPr>
                </a:tc>
                <a:tc>
                  <a:txBody>
                    <a:bodyPr/>
                    <a:lstStyle/>
                    <a:p>
                      <a:pPr>
                        <a:defRPr sz="1100" b="0">
                          <a:solidFill>
                            <a:srgbClr val="000000"/>
                          </a:solidFill>
                          <a:latin typeface="Calibri"/>
                        </a:defRPr>
                      </a:pPr>
                      <a:r>
                        <a:t>                    8.3.2. India</a:t>
                      </a:r>
                    </a:p>
                  </a:txBody>
                  <a:tcPr>
                    <a:noFill/>
                    <a:lnL>
                      <a:noFill/>
                    </a:lnL>
                    <a:lnR>
                      <a:noFill/>
                    </a:lnR>
                    <a:lnT>
                      <a:noFill/>
                    </a:lnT>
                    <a:lnB>
                      <a:noFill/>
                    </a:lnB>
                  </a:tcPr>
                </a:tc>
              </a:tr>
              <a:tr h="297180">
                <a:tc>
                  <a:txBody>
                    <a:bodyPr/>
                    <a:lstStyle/>
                    <a:p>
                      <a:pPr>
                        <a:defRPr sz="1100" b="0">
                          <a:solidFill>
                            <a:srgbClr val="000000"/>
                          </a:solidFill>
                          <a:latin typeface="Calibri"/>
                        </a:defRPr>
                      </a:pPr>
                      <a:r>
                        <a:t>                    6.2.1. Speech Recognition</a:t>
                      </a:r>
                    </a:p>
                  </a:txBody>
                  <a:tcPr>
                    <a:noFill/>
                    <a:lnL>
                      <a:noFill/>
                    </a:lnL>
                    <a:lnR>
                      <a:noFill/>
                    </a:lnR>
                    <a:lnT>
                      <a:noFill/>
                    </a:lnT>
                    <a:lnB>
                      <a:noFill/>
                    </a:lnB>
                  </a:tcPr>
                </a:tc>
                <a:tc>
                  <a:txBody>
                    <a:bodyPr/>
                    <a:lstStyle/>
                    <a:p>
                      <a:pPr>
                        <a:defRPr sz="1100" b="0">
                          <a:solidFill>
                            <a:srgbClr val="000000"/>
                          </a:solidFill>
                          <a:latin typeface="Calibri"/>
                        </a:defRPr>
                      </a:pPr>
                      <a:r>
                        <a:t>                    8.3.3. Japan</a:t>
                      </a:r>
                    </a:p>
                  </a:txBody>
                  <a:tcPr>
                    <a:noFill/>
                    <a:lnL>
                      <a:noFill/>
                    </a:lnL>
                    <a:lnR>
                      <a:noFill/>
                    </a:lnR>
                    <a:lnT>
                      <a:noFill/>
                    </a:lnT>
                    <a:lnB>
                      <a:noFill/>
                    </a:lnB>
                  </a:tcPr>
                </a:tc>
              </a:tr>
              <a:tr h="297180">
                <a:tc>
                  <a:txBody>
                    <a:bodyPr/>
                    <a:lstStyle/>
                    <a:p>
                      <a:pPr>
                        <a:defRPr sz="1100" b="0">
                          <a:solidFill>
                            <a:srgbClr val="000000"/>
                          </a:solidFill>
                          <a:latin typeface="Calibri"/>
                        </a:defRPr>
                      </a:pPr>
                      <a:r>
                        <a:t>                    6.2.2. Text Analytics</a:t>
                      </a:r>
                    </a:p>
                  </a:txBody>
                  <a:tcPr>
                    <a:noFill/>
                    <a:lnL>
                      <a:noFill/>
                    </a:lnL>
                    <a:lnR>
                      <a:noFill/>
                    </a:lnR>
                    <a:lnT>
                      <a:noFill/>
                    </a:lnT>
                    <a:lnB>
                      <a:noFill/>
                    </a:lnB>
                  </a:tcPr>
                </a:tc>
                <a:tc>
                  <a:txBody>
                    <a:bodyPr/>
                    <a:lstStyle/>
                    <a:p>
                      <a:pPr>
                        <a:defRPr sz="1100" b="0">
                          <a:solidFill>
                            <a:srgbClr val="000000"/>
                          </a:solidFill>
                          <a:latin typeface="Calibri"/>
                        </a:defRPr>
                      </a:pPr>
                      <a:r>
                        <a:t>                    8.3.4. South Korea</a:t>
                      </a:r>
                    </a:p>
                  </a:txBody>
                  <a:tcPr>
                    <a:noFill/>
                    <a:lnL>
                      <a:noFill/>
                    </a:lnL>
                    <a:lnR>
                      <a:noFill/>
                    </a:lnR>
                    <a:lnT>
                      <a:noFill/>
                    </a:lnT>
                    <a:lnB>
                      <a:noFill/>
                    </a:lnB>
                  </a:tcPr>
                </a:tc>
              </a:tr>
              <a:tr h="297180">
                <a:tc>
                  <a:txBody>
                    <a:bodyPr/>
                    <a:lstStyle/>
                    <a:p>
                      <a:pPr>
                        <a:defRPr sz="1100" b="1">
                          <a:solidFill>
                            <a:srgbClr val="7030A0"/>
                          </a:solidFill>
                          <a:latin typeface="Calibri"/>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Calibri"/>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Calibri"/>
                        </a:defRPr>
                      </a:pPr>
                      <a:r>
                        <a:t>          7.1. Healthcare</a:t>
                      </a:r>
                    </a:p>
                  </a:txBody>
                  <a:tcPr>
                    <a:noFill/>
                    <a:lnL>
                      <a:noFill/>
                    </a:lnL>
                    <a:lnR>
                      <a:noFill/>
                    </a:lnR>
                    <a:lnT>
                      <a:noFill/>
                    </a:lnT>
                    <a:lnB>
                      <a:noFill/>
                    </a:lnB>
                  </a:tcPr>
                </a:tc>
                <a:tc>
                  <a:txBody>
                    <a:bodyPr/>
                    <a:lstStyle/>
                    <a:p>
                      <a:pPr>
                        <a:defRPr sz="1100" b="0">
                          <a:solidFill>
                            <a:srgbClr val="000000"/>
                          </a:solidFill>
                          <a:latin typeface="Calibri"/>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Calibri"/>
                        </a:defRPr>
                      </a:pPr>
                      <a:r>
                        <a:t>          7.2. Finance</a:t>
                      </a:r>
                    </a:p>
                  </a:txBody>
                  <a:tcPr>
                    <a:noFill/>
                    <a:lnL>
                      <a:noFill/>
                    </a:lnL>
                    <a:lnR>
                      <a:noFill/>
                    </a:lnR>
                    <a:lnT>
                      <a:noFill/>
                    </a:lnT>
                    <a:lnB>
                      <a:noFill/>
                    </a:lnB>
                  </a:tcPr>
                </a:tc>
                <a:tc>
                  <a:txBody>
                    <a:bodyPr/>
                    <a:lstStyle/>
                    <a:p>
                      <a:pPr>
                        <a:defRPr sz="1100" b="0">
                          <a:solidFill>
                            <a:srgbClr val="000000"/>
                          </a:solidFill>
                          <a:latin typeface="Calibri"/>
                        </a:defRPr>
                      </a:pPr>
                      <a:r>
                        <a:t>                    8.4.1. Brazil</a:t>
                      </a:r>
                    </a:p>
                  </a:txBody>
                  <a:tcPr>
                    <a:noFill/>
                    <a:lnL>
                      <a:noFill/>
                    </a:lnL>
                    <a:lnR>
                      <a:noFill/>
                    </a:lnR>
                    <a:lnT>
                      <a:noFill/>
                    </a:lnT>
                    <a:lnB>
                      <a:noFill/>
                    </a:lnB>
                  </a:tcPr>
                </a:tc>
              </a:tr>
              <a:tr h="297180">
                <a:tc>
                  <a:txBody>
                    <a:bodyPr/>
                    <a:lstStyle/>
                    <a:p>
                      <a:pPr>
                        <a:defRPr sz="1100" b="0">
                          <a:solidFill>
                            <a:srgbClr val="000000"/>
                          </a:solidFill>
                          <a:latin typeface="Calibri"/>
                        </a:defRPr>
                      </a:pPr>
                      <a:r>
                        <a:t>          7.3. Automotive</a:t>
                      </a:r>
                    </a:p>
                  </a:txBody>
                  <a:tcPr>
                    <a:noFill/>
                    <a:lnL>
                      <a:noFill/>
                    </a:lnL>
                    <a:lnR>
                      <a:noFill/>
                    </a:lnR>
                    <a:lnT>
                      <a:noFill/>
                    </a:lnT>
                    <a:lnB>
                      <a:noFill/>
                    </a:lnB>
                  </a:tcPr>
                </a:tc>
                <a:tc>
                  <a:txBody>
                    <a:bodyPr/>
                    <a:lstStyle/>
                    <a:p>
                      <a:pPr>
                        <a:defRPr sz="1100" b="0">
                          <a:solidFill>
                            <a:srgbClr val="000000"/>
                          </a:solidFill>
                          <a:latin typeface="Calibri"/>
                        </a:defRPr>
                      </a:pPr>
                      <a:r>
                        <a:t>                    8.4.2. Mexico</a:t>
                      </a:r>
                    </a:p>
                  </a:txBody>
                  <a:tcPr>
                    <a:noFill/>
                    <a:lnL>
                      <a:noFill/>
                    </a:lnL>
                    <a:lnR>
                      <a:noFill/>
                    </a:lnR>
                    <a:lnT>
                      <a:noFill/>
                    </a:lnT>
                    <a:lnB>
                      <a:noFill/>
                    </a:lnB>
                  </a:tcPr>
                </a:tc>
              </a:tr>
              <a:tr h="297180">
                <a:tc>
                  <a:txBody>
                    <a:bodyPr/>
                    <a:lstStyle/>
                    <a:p>
                      <a:pPr>
                        <a:defRPr sz="1100" b="1">
                          <a:solidFill>
                            <a:srgbClr val="7030A0"/>
                          </a:solidFill>
                          <a:latin typeface="Calibri"/>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Calibri"/>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Calibri"/>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Calibri"/>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Calibri"/>
                        </a:defRPr>
                      </a:pPr>
                      <a:r>
                        <a:t>                    8.1.1. US</a:t>
                      </a:r>
                    </a:p>
                  </a:txBody>
                  <a:tcPr>
                    <a:noFill/>
                    <a:lnL>
                      <a:noFill/>
                    </a:lnL>
                    <a:lnR>
                      <a:noFill/>
                    </a:lnR>
                    <a:lnT>
                      <a:noFill/>
                    </a:lnT>
                    <a:lnB>
                      <a:noFill/>
                    </a:lnB>
                  </a:tcPr>
                </a:tc>
                <a:tc>
                  <a:txBody>
                    <a:bodyPr/>
                    <a:lstStyle/>
                    <a:p>
                      <a:pPr>
                        <a:defRPr sz="1100" b="0">
                          <a:solidFill>
                            <a:srgbClr val="000000"/>
                          </a:solidFill>
                          <a:latin typeface="Calibri"/>
                        </a:defRPr>
                      </a:pPr>
                      <a:r>
                        <a:t>                    8.5.1. GCC Countries</a:t>
                      </a:r>
                    </a:p>
                  </a:txBody>
                  <a:tcPr>
                    <a:noFill/>
                    <a:lnL>
                      <a:noFill/>
                    </a:lnL>
                    <a:lnR>
                      <a:noFill/>
                    </a:lnR>
                    <a:lnT>
                      <a:noFill/>
                    </a:lnT>
                    <a:lnB>
                      <a:noFill/>
                    </a:lnB>
                  </a:tcPr>
                </a:tc>
              </a:tr>
              <a:tr h="297180">
                <a:tc>
                  <a:txBody>
                    <a:bodyPr/>
                    <a:lstStyle/>
                    <a:p>
                      <a:pPr>
                        <a:defRPr sz="1100" b="0">
                          <a:solidFill>
                            <a:srgbClr val="000000"/>
                          </a:solidFill>
                          <a:latin typeface="Calibri"/>
                        </a:defRPr>
                      </a:pPr>
                      <a:r>
                        <a:t>                    8.1.2. Canada</a:t>
                      </a:r>
                    </a:p>
                  </a:txBody>
                  <a:tcPr>
                    <a:noFill/>
                    <a:lnL>
                      <a:noFill/>
                    </a:lnL>
                    <a:lnR>
                      <a:noFill/>
                    </a:lnR>
                    <a:lnT>
                      <a:noFill/>
                    </a:lnT>
                    <a:lnB>
                      <a:noFill/>
                    </a:lnB>
                  </a:tcPr>
                </a:tc>
                <a:tc>
                  <a:txBody>
                    <a:bodyPr/>
                    <a:lstStyle/>
                    <a:p>
                      <a:pPr>
                        <a:defRPr sz="1100" b="0">
                          <a:solidFill>
                            <a:srgbClr val="000000"/>
                          </a:solidFill>
                          <a:latin typeface="Calibri"/>
                        </a:defRPr>
                      </a:pPr>
                      <a:r>
                        <a:t>                    8.5.2. South Africa</a:t>
                      </a:r>
                    </a:p>
                  </a:txBody>
                  <a:tcPr>
                    <a:noFill/>
                    <a:lnL>
                      <a:noFill/>
                    </a:lnL>
                    <a:lnR>
                      <a:noFill/>
                    </a:lnR>
                    <a:lnT>
                      <a:noFill/>
                    </a:lnT>
                    <a:lnB>
                      <a:noFill/>
                    </a:lnB>
                  </a:tcPr>
                </a:tc>
              </a:tr>
              <a:tr h="297180">
                <a:tc>
                  <a:txBody>
                    <a:bodyPr/>
                    <a:lstStyle/>
                    <a:p>
                      <a:pPr>
                        <a:defRPr sz="1100" b="0">
                          <a:solidFill>
                            <a:srgbClr val="000000"/>
                          </a:solidFill>
                          <a:latin typeface="Calibri"/>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Calibri"/>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Calibri"/>
                        </a:defRPr>
                      </a:pPr>
                      <a:r>
                        <a:t>                    8.2.1. UK</a:t>
                      </a:r>
                    </a:p>
                  </a:txBody>
                  <a:tcPr>
                    <a:noFill/>
                    <a:lnL>
                      <a:noFill/>
                    </a:lnL>
                    <a:lnR>
                      <a:noFill/>
                    </a:lnR>
                    <a:lnT>
                      <a:noFill/>
                    </a:lnT>
                    <a:lnB>
                      <a:noFill/>
                    </a:lnB>
                  </a:tcPr>
                </a:tc>
                <a:tc>
                  <a:txBody>
                    <a:bodyPr/>
                    <a:lstStyle/>
                    <a:p>
                      <a:pPr>
                        <a:defRPr sz="1100" b="1">
                          <a:solidFill>
                            <a:srgbClr val="7030A0"/>
                          </a:solidFill>
                          <a:latin typeface="Calibri"/>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Calibri"/>
                        </a:defRPr>
                      </a:pPr>
                      <a:r>
                        <a:t>                    8.2.2. Germany</a:t>
                      </a:r>
                    </a:p>
                  </a:txBody>
                  <a:tcPr>
                    <a:noFill/>
                    <a:lnL>
                      <a:noFill/>
                    </a:lnL>
                    <a:lnR>
                      <a:noFill/>
                    </a:lnR>
                    <a:lnT>
                      <a:noFill/>
                    </a:lnT>
                    <a:lnB>
                      <a:noFill/>
                    </a:lnB>
                  </a:tcPr>
                </a:tc>
                <a:tc>
                  <a:txBody>
                    <a:bodyPr/>
                    <a:lstStyle/>
                    <a:p>
                      <a:pPr>
                        <a:defRPr sz="1100" b="0">
                          <a:solidFill>
                            <a:srgbClr val="000000"/>
                          </a:solidFill>
                          <a:latin typeface="Calibri"/>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Calibri"/>
                        </a:defRPr>
                      </a:pPr>
                      <a:r>
                        <a:t>                    8.2.3. Spain</a:t>
                      </a:r>
                    </a:p>
                  </a:txBody>
                  <a:tcPr>
                    <a:noFill/>
                    <a:lnL>
                      <a:noFill/>
                    </a:lnL>
                    <a:lnR>
                      <a:noFill/>
                    </a:lnR>
                    <a:lnT>
                      <a:noFill/>
                    </a:lnT>
                    <a:lnB>
                      <a:noFill/>
                    </a:lnB>
                  </a:tcPr>
                </a:tc>
                <a:tc>
                  <a:txBody>
                    <a:bodyPr/>
                    <a:lstStyle/>
                    <a:p>
                      <a:pPr>
                        <a:defRPr sz="1100" b="0">
                          <a:solidFill>
                            <a:srgbClr val="000000"/>
                          </a:solidFill>
                          <a:latin typeface="Calibri"/>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Calibri"/>
                        </a:defRPr>
                      </a:pPr>
                      <a:r>
                        <a:t>                    8.2.4. France</a:t>
                      </a:r>
                    </a:p>
                  </a:txBody>
                  <a:tcPr>
                    <a:noFill/>
                    <a:lnL>
                      <a:noFill/>
                    </a:lnL>
                    <a:lnR>
                      <a:noFill/>
                    </a:lnR>
                    <a:lnT>
                      <a:noFill/>
                    </a:lnT>
                    <a:lnB>
                      <a:noFill/>
                    </a:lnB>
                  </a:tcPr>
                </a:tc>
                <a:tc>
                  <a:txBody>
                    <a:bodyPr/>
                    <a:lstStyle/>
                    <a:p>
                      <a:pPr>
                        <a:defRPr sz="1100" b="0">
                          <a:solidFill>
                            <a:srgbClr val="000000"/>
                          </a:solidFill>
                          <a:latin typeface="Calibri"/>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Calibri"/>
                        </a:defRPr>
                      </a:pPr>
                      <a:r>
                        <a:t>                    8.2.5. Italy</a:t>
                      </a:r>
                    </a:p>
                  </a:txBody>
                  <a:tcPr>
                    <a:noFill/>
                    <a:lnL>
                      <a:noFill/>
                    </a:lnL>
                    <a:lnR>
                      <a:noFill/>
                    </a:lnR>
                    <a:lnT>
                      <a:noFill/>
                    </a:lnT>
                    <a:lnB>
                      <a:noFill/>
                    </a:lnB>
                  </a:tcPr>
                </a:tc>
                <a:tc>
                  <a:txBody>
                    <a:bodyPr/>
                    <a:lstStyle/>
                    <a:p>
                      <a:pPr>
                        <a:defRPr sz="1100" b="0">
                          <a:solidFill>
                            <a:srgbClr val="000000"/>
                          </a:solidFill>
                          <a:latin typeface="Calibri"/>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Calibri"/>
                        </a:defRPr>
                      </a:pPr>
                      <a:r>
                        <a:t>                    8.2.6. Rest of Europe</a:t>
                      </a:r>
                    </a:p>
                  </a:txBody>
                  <a:tcPr>
                    <a:noFill/>
                    <a:lnL>
                      <a:noFill/>
                    </a:lnL>
                    <a:lnR>
                      <a:noFill/>
                    </a:lnR>
                    <a:lnT>
                      <a:noFill/>
                    </a:lnT>
                    <a:lnB>
                      <a:noFill/>
                    </a:lnB>
                  </a:tcPr>
                </a:tc>
                <a:tc>
                  <a:txBody>
                    <a:bodyPr/>
                    <a:lstStyle/>
                    <a:p>
                      <a:pPr>
                        <a:defRPr sz="1100" b="0">
                          <a:solidFill>
                            <a:srgbClr val="000000"/>
                          </a:solidFill>
                          <a:latin typeface="Calibri"/>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Calibri"/>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Calibri"/>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Calibri"/>
                        </a:defRPr>
                      </a:pPr>
                      <a:r>
                        <a:t>                    8.3.1. China</a:t>
                      </a:r>
                    </a:p>
                  </a:txBody>
                  <a:tcPr>
                    <a:noFill/>
                    <a:lnL>
                      <a:noFill/>
                    </a:lnL>
                    <a:lnR>
                      <a:noFill/>
                    </a:lnR>
                    <a:lnT>
                      <a:noFill/>
                    </a:lnT>
                    <a:lnB>
                      <a:noFill/>
                    </a:lnB>
                  </a:tcPr>
                </a:tc>
                <a:tc>
                  <a:txBody>
                    <a:bodyPr/>
                    <a:lstStyle/>
                    <a:p>
                      <a:pPr>
                        <a:defRPr sz="1100" b="0">
                          <a:solidFill>
                            <a:srgbClr val="000000"/>
                          </a:solidFill>
                          <a:latin typeface="Calibri"/>
                        </a:defRPr>
                      </a:pPr>
                      <a:r>
                        <a:t>          10.1. Playtime Worldwide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Calibri"/>
                        </a:defRPr>
                      </a:pPr>
                      <a:r>
                        <a:t>                    10.1.1. Company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10.1.2. Product Portfolio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Calibri"/>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10.2. Global Toy Trends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10.3. Planet Playthings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10.4. Universal Toy Emporium</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10.5. Cosmic Kids Toys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10.6. Toys Universe</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10.7. Worldwide Wonder Toys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10.8. GlobeToy Ventures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10.9. International Toy Collective</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10.10. Toy Titans Global</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Calibri"/>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